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Aboreto"/>
      <p:regular r:id="rId32"/>
    </p:embeddedFont>
    <p:embeddedFont>
      <p:font typeface="Barlow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7.xml"/><Relationship Id="rId33" Type="http://schemas.openxmlformats.org/officeDocument/2006/relationships/font" Target="fonts/Barlow-regular.fntdata"/><Relationship Id="rId10" Type="http://schemas.openxmlformats.org/officeDocument/2006/relationships/slide" Target="slides/slide6.xml"/><Relationship Id="rId32" Type="http://schemas.openxmlformats.org/officeDocument/2006/relationships/font" Target="fonts/Aboreto-regular.fntdata"/><Relationship Id="rId13" Type="http://schemas.openxmlformats.org/officeDocument/2006/relationships/slide" Target="slides/slide9.xml"/><Relationship Id="rId35" Type="http://schemas.openxmlformats.org/officeDocument/2006/relationships/font" Target="fonts/Barlow-italic.fntdata"/><Relationship Id="rId12" Type="http://schemas.openxmlformats.org/officeDocument/2006/relationships/slide" Target="slides/slide8.xml"/><Relationship Id="rId34" Type="http://schemas.openxmlformats.org/officeDocument/2006/relationships/font" Target="fonts/Barlow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Barlow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39c4127b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39c4127b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39c4127b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39c4127b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39c4127b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39c4127b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39c4127b6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39c4127b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39c4127b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39c4127b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39c4127b6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39c4127b6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665488c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665488c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665488c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665488c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665488c4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665488c4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665488c4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665488c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665488c4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665488c4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665488c4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0665488c4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665488c4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665488c4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665488c4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665488c4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hasCustomPrompt="1" type="title"/>
          </p:nvPr>
        </p:nvSpPr>
        <p:spPr>
          <a:xfrm>
            <a:off x="2475900" y="1369675"/>
            <a:ext cx="4192200" cy="16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5742950" y="3434075"/>
            <a:ext cx="1812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82" name="Google Shape;82;p11"/>
          <p:cNvGrpSpPr/>
          <p:nvPr/>
        </p:nvGrpSpPr>
        <p:grpSpPr>
          <a:xfrm rot="-1261221">
            <a:off x="8012105" y="-105620"/>
            <a:ext cx="1086690" cy="2224761"/>
            <a:chOff x="132278" y="1922694"/>
            <a:chExt cx="1225385" cy="2508710"/>
          </a:xfrm>
        </p:grpSpPr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" name="Google Shape;84;p11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85" name="Google Shape;85;p11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87" name="Google Shape;87;p11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b="9137" l="4947" r="7486" t="4573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57171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8193999" y="-6"/>
            <a:ext cx="1788020" cy="2821503"/>
            <a:chOff x="8193999" y="-6"/>
            <a:chExt cx="1788020" cy="282150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8400350" y="1239827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8193999" y="-6"/>
              <a:ext cx="1208112" cy="2342845"/>
              <a:chOff x="2575" y="2407925"/>
              <a:chExt cx="845425" cy="16395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575" y="26364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109" name="Google Shape;109;p13"/>
              <p:cNvCxnSpPr/>
              <p:nvPr/>
            </p:nvCxnSpPr>
            <p:spPr>
              <a:xfrm rot="10800000">
                <a:off x="2584" y="2407925"/>
                <a:ext cx="842400" cy="163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542" l="16157" r="8444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3998" y="-733166"/>
            <a:ext cx="1522279" cy="1522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4"/>
          <p:cNvGrpSpPr/>
          <p:nvPr/>
        </p:nvGrpSpPr>
        <p:grpSpPr>
          <a:xfrm>
            <a:off x="-394725" y="4325625"/>
            <a:ext cx="1807075" cy="1083275"/>
            <a:chOff x="-394725" y="4325625"/>
            <a:chExt cx="1807075" cy="1083275"/>
          </a:xfrm>
        </p:grpSpPr>
        <p:pic>
          <p:nvPicPr>
            <p:cNvPr id="115" name="Google Shape;11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394725" y="4338588"/>
              <a:ext cx="969525" cy="96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4"/>
            <p:cNvSpPr/>
            <p:nvPr/>
          </p:nvSpPr>
          <p:spPr>
            <a:xfrm>
              <a:off x="310779" y="460400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17" name="Google Shape;117;p14"/>
            <p:cNvCxnSpPr/>
            <p:nvPr/>
          </p:nvCxnSpPr>
          <p:spPr>
            <a:xfrm>
              <a:off x="472450" y="4325625"/>
              <a:ext cx="939900" cy="685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>
            <p:ph type="title"/>
          </p:nvPr>
        </p:nvSpPr>
        <p:spPr>
          <a:xfrm>
            <a:off x="1789975" y="537275"/>
            <a:ext cx="25095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8284937" y="3569414"/>
            <a:ext cx="1475058" cy="1983688"/>
            <a:chOff x="8038017" y="2160203"/>
            <a:chExt cx="1411674" cy="1898447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24" name="Google Shape;124;p15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 rotWithShape="1">
          <a:blip r:embed="rId2">
            <a:alphaModFix/>
          </a:blip>
          <a:srcRect b="3658" l="7127" r="5306" t="10052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type="title"/>
          </p:nvPr>
        </p:nvSpPr>
        <p:spPr>
          <a:xfrm>
            <a:off x="713225" y="2255025"/>
            <a:ext cx="1791600" cy="10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097900" y="3530600"/>
            <a:ext cx="32751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6"/>
          <p:cNvSpPr/>
          <p:nvPr>
            <p:ph idx="2" type="pic"/>
          </p:nvPr>
        </p:nvSpPr>
        <p:spPr>
          <a:xfrm>
            <a:off x="4699300" y="709100"/>
            <a:ext cx="4099500" cy="4099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6"/>
          <p:cNvSpPr/>
          <p:nvPr>
            <p:ph idx="3" type="pic"/>
          </p:nvPr>
        </p:nvSpPr>
        <p:spPr>
          <a:xfrm>
            <a:off x="3000650" y="338100"/>
            <a:ext cx="2334000" cy="2334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3218" l="5118" r="4293" t="1049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713225" y="539500"/>
            <a:ext cx="23871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1612802" y="1788583"/>
            <a:ext cx="2991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7"/>
          <p:cNvSpPr/>
          <p:nvPr>
            <p:ph idx="2" type="pic"/>
          </p:nvPr>
        </p:nvSpPr>
        <p:spPr>
          <a:xfrm>
            <a:off x="432825" y="2792550"/>
            <a:ext cx="2108400" cy="2108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7"/>
          <p:cNvSpPr/>
          <p:nvPr>
            <p:ph idx="3" type="pic"/>
          </p:nvPr>
        </p:nvSpPr>
        <p:spPr>
          <a:xfrm>
            <a:off x="4973100" y="293300"/>
            <a:ext cx="3846900" cy="38469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7"/>
          <p:cNvSpPr/>
          <p:nvPr>
            <p:ph idx="4" type="pic"/>
          </p:nvPr>
        </p:nvSpPr>
        <p:spPr>
          <a:xfrm>
            <a:off x="4511800" y="3072738"/>
            <a:ext cx="1548000" cy="1548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12834" l="9636" r="10395" t="837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29285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3935775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657870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4" type="subTitle"/>
          </p:nvPr>
        </p:nvSpPr>
        <p:spPr>
          <a:xfrm>
            <a:off x="72000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3362925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subTitle"/>
          </p:nvPr>
        </p:nvSpPr>
        <p:spPr>
          <a:xfrm>
            <a:off x="600585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8424075" y="63275"/>
            <a:ext cx="964800" cy="1058400"/>
            <a:chOff x="8424075" y="63275"/>
            <a:chExt cx="964800" cy="1058400"/>
          </a:xfrm>
        </p:grpSpPr>
        <p:sp>
          <p:nvSpPr>
            <p:cNvPr id="152" name="Google Shape;152;p19"/>
            <p:cNvSpPr/>
            <p:nvPr/>
          </p:nvSpPr>
          <p:spPr>
            <a:xfrm>
              <a:off x="8462395" y="138953"/>
              <a:ext cx="717300" cy="7173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3" name="Google Shape;153;p19"/>
            <p:cNvCxnSpPr/>
            <p:nvPr/>
          </p:nvCxnSpPr>
          <p:spPr>
            <a:xfrm rot="10800000">
              <a:off x="8424075" y="63275"/>
              <a:ext cx="964800" cy="105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" name="Google Shape;154;p19"/>
            <p:cNvSpPr/>
            <p:nvPr/>
          </p:nvSpPr>
          <p:spPr>
            <a:xfrm>
              <a:off x="8834661" y="539506"/>
              <a:ext cx="462600" cy="462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-175409" y="3967473"/>
            <a:ext cx="1777263" cy="1777256"/>
            <a:chOff x="-175409" y="3967473"/>
            <a:chExt cx="1777263" cy="1777256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45504">
              <a:off x="65375" y="4208250"/>
              <a:ext cx="1295701" cy="129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>
              <a:off x="-175409" y="4013725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1511225" y="1751207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2" type="subTitle"/>
          </p:nvPr>
        </p:nvSpPr>
        <p:spPr>
          <a:xfrm>
            <a:off x="5798345" y="17512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3" type="subTitle"/>
          </p:nvPr>
        </p:nvSpPr>
        <p:spPr>
          <a:xfrm>
            <a:off x="1511225" y="35156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4" type="subTitle"/>
          </p:nvPr>
        </p:nvSpPr>
        <p:spPr>
          <a:xfrm>
            <a:off x="5798343" y="3515598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72000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6" type="subTitle"/>
          </p:nvPr>
        </p:nvSpPr>
        <p:spPr>
          <a:xfrm>
            <a:off x="720000" y="3085526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7" type="subTitle"/>
          </p:nvPr>
        </p:nvSpPr>
        <p:spPr>
          <a:xfrm>
            <a:off x="469645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8" type="subTitle"/>
          </p:nvPr>
        </p:nvSpPr>
        <p:spPr>
          <a:xfrm>
            <a:off x="4696450" y="308552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grpSp>
        <p:nvGrpSpPr>
          <p:cNvPr id="169" name="Google Shape;169;p20"/>
          <p:cNvGrpSpPr/>
          <p:nvPr/>
        </p:nvGrpSpPr>
        <p:grpSpPr>
          <a:xfrm>
            <a:off x="7631535" y="-351429"/>
            <a:ext cx="1792173" cy="2799874"/>
            <a:chOff x="7442479" y="-491143"/>
            <a:chExt cx="1976589" cy="3087982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7585950" y="-347673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0"/>
            <p:cNvSpPr/>
            <p:nvPr/>
          </p:nvSpPr>
          <p:spPr>
            <a:xfrm>
              <a:off x="8284168" y="901545"/>
              <a:ext cx="1134900" cy="1134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8210824" y="580592"/>
              <a:ext cx="817200" cy="8172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3" name="Google Shape;173;p20"/>
            <p:cNvCxnSpPr/>
            <p:nvPr/>
          </p:nvCxnSpPr>
          <p:spPr>
            <a:xfrm rot="10800000">
              <a:off x="8210727" y="254139"/>
              <a:ext cx="1203900" cy="2342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3583" l="2901" r="2910" t="3592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5323200" y="1912975"/>
            <a:ext cx="27798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492325" y="787925"/>
            <a:ext cx="1315800" cy="103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>
            <p:ph idx="3" type="pic"/>
          </p:nvPr>
        </p:nvSpPr>
        <p:spPr>
          <a:xfrm>
            <a:off x="459100" y="1497550"/>
            <a:ext cx="3370800" cy="3370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1" name="Google Shape;21;p3"/>
          <p:cNvGrpSpPr/>
          <p:nvPr/>
        </p:nvGrpSpPr>
        <p:grpSpPr>
          <a:xfrm>
            <a:off x="7677200" y="3745859"/>
            <a:ext cx="1424691" cy="1981465"/>
            <a:chOff x="7677200" y="3745859"/>
            <a:chExt cx="1424691" cy="1981465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7200" y="4316600"/>
              <a:ext cx="1410724" cy="1410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oogle Shape;23;p3"/>
            <p:cNvGrpSpPr/>
            <p:nvPr/>
          </p:nvGrpSpPr>
          <p:grpSpPr>
            <a:xfrm>
              <a:off x="8211791" y="3745859"/>
              <a:ext cx="890100" cy="1552500"/>
              <a:chOff x="0" y="2447959"/>
              <a:chExt cx="890100" cy="15525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5" name="Google Shape;25;p3"/>
              <p:cNvCxnSpPr/>
              <p:nvPr/>
            </p:nvCxnSpPr>
            <p:spPr>
              <a:xfrm flipH="1" rot="10800000">
                <a:off x="0" y="2447959"/>
                <a:ext cx="890100" cy="155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09390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2" type="subTitle"/>
          </p:nvPr>
        </p:nvSpPr>
        <p:spPr>
          <a:xfrm>
            <a:off x="520955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3" type="subTitle"/>
          </p:nvPr>
        </p:nvSpPr>
        <p:spPr>
          <a:xfrm>
            <a:off x="5209550" y="27070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1"/>
          <p:cNvSpPr txBox="1"/>
          <p:nvPr>
            <p:ph idx="4" type="subTitle"/>
          </p:nvPr>
        </p:nvSpPr>
        <p:spPr>
          <a:xfrm>
            <a:off x="1093900" y="39071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5" type="subTitle"/>
          </p:nvPr>
        </p:nvSpPr>
        <p:spPr>
          <a:xfrm>
            <a:off x="1093900" y="27094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6" type="subTitle"/>
          </p:nvPr>
        </p:nvSpPr>
        <p:spPr>
          <a:xfrm>
            <a:off x="5208300" y="39047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7" type="subTitle"/>
          </p:nvPr>
        </p:nvSpPr>
        <p:spPr>
          <a:xfrm>
            <a:off x="71290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8" type="subTitle"/>
          </p:nvPr>
        </p:nvSpPr>
        <p:spPr>
          <a:xfrm>
            <a:off x="482855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1"/>
          <p:cNvSpPr txBox="1"/>
          <p:nvPr>
            <p:ph idx="9" type="subTitle"/>
          </p:nvPr>
        </p:nvSpPr>
        <p:spPr>
          <a:xfrm>
            <a:off x="712900" y="2375988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13" type="subTitle"/>
          </p:nvPr>
        </p:nvSpPr>
        <p:spPr>
          <a:xfrm>
            <a:off x="4828550" y="23760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4" type="subTitle"/>
          </p:nvPr>
        </p:nvSpPr>
        <p:spPr>
          <a:xfrm>
            <a:off x="712900" y="357617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5" type="subTitle"/>
          </p:nvPr>
        </p:nvSpPr>
        <p:spPr>
          <a:xfrm>
            <a:off x="4828550" y="35737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99998">
            <a:off x="-449328" y="-780404"/>
            <a:ext cx="1522280" cy="152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1"/>
          <p:cNvGrpSpPr/>
          <p:nvPr/>
        </p:nvGrpSpPr>
        <p:grpSpPr>
          <a:xfrm>
            <a:off x="7933600" y="3904700"/>
            <a:ext cx="1968600" cy="1572900"/>
            <a:chOff x="7933600" y="3904700"/>
            <a:chExt cx="1968600" cy="1572900"/>
          </a:xfrm>
        </p:grpSpPr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453801" y="4326299"/>
              <a:ext cx="821100" cy="82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21"/>
            <p:cNvCxnSpPr/>
            <p:nvPr/>
          </p:nvCxnSpPr>
          <p:spPr>
            <a:xfrm flipH="1" rot="10800000">
              <a:off x="7933600" y="3904700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p21"/>
            <p:cNvSpPr/>
            <p:nvPr/>
          </p:nvSpPr>
          <p:spPr>
            <a:xfrm>
              <a:off x="8012700" y="4608925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2"/>
          <p:cNvGrpSpPr/>
          <p:nvPr/>
        </p:nvGrpSpPr>
        <p:grpSpPr>
          <a:xfrm>
            <a:off x="-614978" y="2786375"/>
            <a:ext cx="2014728" cy="2170149"/>
            <a:chOff x="-614978" y="2786375"/>
            <a:chExt cx="2014728" cy="2170149"/>
          </a:xfrm>
        </p:grpSpPr>
        <p:pic>
          <p:nvPicPr>
            <p:cNvPr id="197" name="Google Shape;19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709175"/>
              <a:ext cx="1247349" cy="1247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2"/>
            <p:cNvSpPr/>
            <p:nvPr/>
          </p:nvSpPr>
          <p:spPr>
            <a:xfrm>
              <a:off x="-614978" y="2895650"/>
              <a:ext cx="1506000" cy="15060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99" name="Google Shape;199;p22"/>
            <p:cNvCxnSpPr/>
            <p:nvPr/>
          </p:nvCxnSpPr>
          <p:spPr>
            <a:xfrm>
              <a:off x="358150" y="2786375"/>
              <a:ext cx="1041600" cy="1066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22"/>
          <p:cNvSpPr txBox="1"/>
          <p:nvPr>
            <p:ph type="title"/>
          </p:nvPr>
        </p:nvSpPr>
        <p:spPr>
          <a:xfrm>
            <a:off x="2189251" y="693850"/>
            <a:ext cx="4765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1" type="subTitle"/>
          </p:nvPr>
        </p:nvSpPr>
        <p:spPr>
          <a:xfrm>
            <a:off x="3084000" y="2044650"/>
            <a:ext cx="29760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22"/>
          <p:cNvSpPr txBox="1"/>
          <p:nvPr/>
        </p:nvSpPr>
        <p:spPr>
          <a:xfrm>
            <a:off x="2189400" y="3576325"/>
            <a:ext cx="4765500" cy="520500"/>
          </a:xfrm>
          <a:prstGeom prst="rect">
            <a:avLst/>
          </a:prstGeom>
          <a:solidFill>
            <a:srgbClr val="FDFEFF">
              <a:alpha val="69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8430774" y="274250"/>
            <a:ext cx="1193700" cy="119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b="5542" l="4425" r="20176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b="10600" l="9901" r="1853" t="24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4630" l="941" r="3928" t="163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04954"/>
            <a:ext cx="77040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" name="Google Shape;30;p4"/>
          <p:cNvGrpSpPr/>
          <p:nvPr/>
        </p:nvGrpSpPr>
        <p:grpSpPr>
          <a:xfrm>
            <a:off x="8089800" y="3884700"/>
            <a:ext cx="1297075" cy="1455850"/>
            <a:chOff x="8089800" y="3884700"/>
            <a:chExt cx="1297075" cy="1455850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800" y="4050750"/>
              <a:ext cx="1289800" cy="128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32;p4"/>
            <p:cNvCxnSpPr/>
            <p:nvPr/>
          </p:nvCxnSpPr>
          <p:spPr>
            <a:xfrm rot="10800000">
              <a:off x="8640175" y="3884700"/>
              <a:ext cx="746700" cy="1233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536315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43100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72000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65215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" name="Google Shape;40;p5"/>
          <p:cNvGrpSpPr/>
          <p:nvPr/>
        </p:nvGrpSpPr>
        <p:grpSpPr>
          <a:xfrm>
            <a:off x="-237957" y="-2"/>
            <a:ext cx="10131686" cy="5227314"/>
            <a:chOff x="-237957" y="-2"/>
            <a:chExt cx="10131686" cy="5227314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116466" y="-2"/>
              <a:ext cx="1777263" cy="1777256"/>
              <a:chOff x="-175409" y="3967473"/>
              <a:chExt cx="1777263" cy="1777256"/>
            </a:xfrm>
          </p:grpSpPr>
          <p:pic>
            <p:nvPicPr>
              <p:cNvPr id="42" name="Google Shape;4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45504">
                <a:off x="65375" y="4208250"/>
                <a:ext cx="1295701" cy="1295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5"/>
              <p:cNvSpPr/>
              <p:nvPr/>
            </p:nvSpPr>
            <p:spPr>
              <a:xfrm>
                <a:off x="-175409" y="401372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-237957" y="4064186"/>
              <a:ext cx="1199452" cy="1163126"/>
              <a:chOff x="-147625" y="3925650"/>
              <a:chExt cx="1109166" cy="1075574"/>
            </a:xfrm>
          </p:grpSpPr>
          <p:grpSp>
            <p:nvGrpSpPr>
              <p:cNvPr id="45" name="Google Shape;45;p5"/>
              <p:cNvGrpSpPr/>
              <p:nvPr/>
            </p:nvGrpSpPr>
            <p:grpSpPr>
              <a:xfrm>
                <a:off x="83029" y="4122711"/>
                <a:ext cx="878513" cy="878513"/>
                <a:chOff x="53900" y="2861075"/>
                <a:chExt cx="794100" cy="794100"/>
              </a:xfrm>
            </p:grpSpPr>
            <p:sp>
              <p:nvSpPr>
                <p:cNvPr id="46" name="Google Shape;46;p5"/>
                <p:cNvSpPr/>
                <p:nvPr/>
              </p:nvSpPr>
              <p:spPr>
                <a:xfrm>
                  <a:off x="53900" y="2861075"/>
                  <a:ext cx="794100" cy="79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165055" y="2861075"/>
                  <a:ext cx="571800" cy="571800"/>
                </a:xfrm>
                <a:prstGeom prst="ellipse">
                  <a:avLst/>
                </a:prstGeom>
                <a:solidFill>
                  <a:srgbClr val="FDFEFF">
                    <a:alpha val="1887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cxnSp>
            <p:nvCxnSpPr>
              <p:cNvPr id="48" name="Google Shape;48;p5"/>
              <p:cNvCxnSpPr/>
              <p:nvPr/>
            </p:nvCxnSpPr>
            <p:spPr>
              <a:xfrm flipH="1" rot="10800000">
                <a:off x="-147625" y="3925650"/>
                <a:ext cx="645900" cy="70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" name="Google Shape;52;p6"/>
          <p:cNvGrpSpPr/>
          <p:nvPr/>
        </p:nvGrpSpPr>
        <p:grpSpPr>
          <a:xfrm>
            <a:off x="-344048" y="3548275"/>
            <a:ext cx="1263973" cy="2959200"/>
            <a:chOff x="961077" y="1960775"/>
            <a:chExt cx="1263973" cy="2959200"/>
          </a:xfrm>
        </p:grpSpPr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077" y="2546199"/>
              <a:ext cx="1225875" cy="122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Google Shape;54;p6"/>
            <p:cNvCxnSpPr/>
            <p:nvPr/>
          </p:nvCxnSpPr>
          <p:spPr>
            <a:xfrm rot="10800000">
              <a:off x="1196350" y="1960775"/>
              <a:ext cx="1028700" cy="2959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flipH="1" rot="10800000">
              <a:off x="-137900" y="307075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2831" l="2901" r="2910" t="4344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105325" y="3865700"/>
            <a:ext cx="4559400" cy="726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jD3uI8kHJUvCZEIyKfBkEPYxcwBYLsQz/view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ctrTitle"/>
          </p:nvPr>
        </p:nvSpPr>
        <p:spPr>
          <a:xfrm>
            <a:off x="1053000" y="2081255"/>
            <a:ext cx="7038000" cy="9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accent2"/>
                </a:solidFill>
              </a:rPr>
              <a:t>VSCode Set up</a:t>
            </a:r>
            <a:endParaRPr b="1" sz="7700">
              <a:solidFill>
                <a:schemeClr val="accent2"/>
              </a:solidFill>
            </a:endParaRPr>
          </a:p>
        </p:txBody>
      </p:sp>
      <p:sp>
        <p:nvSpPr>
          <p:cNvPr id="224" name="Google Shape;224;p25"/>
          <p:cNvSpPr txBox="1"/>
          <p:nvPr>
            <p:ph idx="1" type="subTitle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 flipH="1" rot="10800000">
            <a:off x="5448950" y="3372025"/>
            <a:ext cx="1426200" cy="673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" name="Google Shape;226;p25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27" name="Google Shape;22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9" name="Google Shape;229;p25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0" name="Google Shape;230;p25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1" name="Google Shape;231;p25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2" name="Google Shape;232;p25"/>
              <p:cNvCxnSpPr/>
              <p:nvPr/>
            </p:nvCxnSpPr>
            <p:spPr>
              <a:xfrm flipH="1" rot="10800000">
                <a:off x="0" y="2452825"/>
                <a:ext cx="831000" cy="156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746"/>
                </a:solidFill>
              </a:rPr>
              <a:t>setting up branches</a:t>
            </a:r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720000" y="1017725"/>
            <a:ext cx="7704000" cy="3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Set Up Git in Your Project (if not already done)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Initialize Git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If your project is not already a Git repository, initialize it by opening the terminal in VSCode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Ctrl + or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Cmd + on Mac) and running: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code: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init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Git Status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Run the following command to ensure that Git is tracking your files: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code: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Creating a New Branch in VSCode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create a branch directly from the VSCode interface or using the terminal.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Control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panel (shortcut: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Ctrl + Shift + 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 + Shift + 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you’ll see your current branch name at the bottom of the screen.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branch name in the bottom-left corner of VSCode.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Create New Branch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your branch a name, e.g.,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feature-branch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press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Enter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720000" y="255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Switching Between Branches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720000" y="1104923"/>
            <a:ext cx="7704000" cy="28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1: Using VSCode UI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current branch name in the bottom-left corner.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the branch you want to switch to from the list of available branches.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2: Using the Terminal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switch to an existing branch, use the command: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branch-name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720000" y="314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Merging Branches</a:t>
            </a:r>
            <a:endParaRPr/>
          </a:p>
          <a:p>
            <a:pPr indent="0" lvl="0" marL="0" marR="203200" rtl="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6"/>
          <p:cNvSpPr txBox="1"/>
          <p:nvPr>
            <p:ph idx="1" type="body"/>
          </p:nvPr>
        </p:nvSpPr>
        <p:spPr>
          <a:xfrm>
            <a:off x="720000" y="1104913"/>
            <a:ext cx="7704000" cy="3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witch to the branch you want to merge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For example, to merge a feature branch into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branch: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code 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main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the feature branch: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code: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merge feature-branch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Resolve any conflicts if they arise, and then commit the merge: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code: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-m "Merged feature-branch into main"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720000" y="299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Deleting a Branch After Merging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720000" y="1104917"/>
            <a:ext cx="7704000" cy="3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Mthd 1: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VSCode UI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bottom-left corner, click the branch name.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 Branch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branch you want to remove.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Mthd 2: Using the Terminal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the following command to delete a branch locally: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code: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branch -d feature-branch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requirements.txt </a:t>
            </a:r>
            <a:endParaRPr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720000" y="1104915"/>
            <a:ext cx="7704000" cy="3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requirements.txt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Lists Dependencies: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includes the names of the Python packages and often their specific versions, which are needed for the project.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Management: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can specify exact versions of the libraries to ensure consistency across different environments.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Installation: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can install all the listed packages in one go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code: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pip install -r requirements.txt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720000" y="1104914"/>
            <a:ext cx="7704000" cy="3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Installing from </a:t>
            </a: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requirements.txt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have a project with a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requirements.txt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file, you can install all the required packages using: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code: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pip install -r requirements.txt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 txBox="1"/>
          <p:nvPr>
            <p:ph type="title"/>
          </p:nvPr>
        </p:nvSpPr>
        <p:spPr>
          <a:xfrm>
            <a:off x="720000" y="2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requirements.txt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720000" y="132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Downloading VScode from the web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462" y="808175"/>
            <a:ext cx="6455076" cy="410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050" y="445025"/>
            <a:ext cx="5895199" cy="420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720000" y="348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Activity bar</a:t>
            </a:r>
            <a:endParaRPr sz="4100"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1135200" y="1148650"/>
            <a:ext cx="1083900" cy="36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Explorer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04950"/>
            <a:ext cx="415200" cy="38721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1135200" y="1579238"/>
            <a:ext cx="1083900" cy="36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1135200" y="2009850"/>
            <a:ext cx="1317300" cy="36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control</a:t>
            </a:r>
            <a:endParaRPr/>
          </a:p>
        </p:txBody>
      </p:sp>
      <p:sp>
        <p:nvSpPr>
          <p:cNvPr id="253" name="Google Shape;253;p28"/>
          <p:cNvSpPr txBox="1"/>
          <p:nvPr>
            <p:ph idx="1" type="body"/>
          </p:nvPr>
        </p:nvSpPr>
        <p:spPr>
          <a:xfrm>
            <a:off x="1135200" y="2466613"/>
            <a:ext cx="1354200" cy="36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and debug</a:t>
            </a:r>
            <a:endParaRPr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1135200" y="2915888"/>
            <a:ext cx="1083900" cy="36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1135200" y="3350200"/>
            <a:ext cx="1083900" cy="36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1135200" y="4683150"/>
            <a:ext cx="1083900" cy="29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</a:t>
            </a:r>
            <a:endParaRPr/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1135200" y="4218825"/>
            <a:ext cx="1523100" cy="36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r>
              <a:rPr lang="en"/>
              <a:t> projects</a:t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1135200" y="3784525"/>
            <a:ext cx="1523100" cy="36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Pull requests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 to download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720000" y="1104954"/>
            <a:ext cx="77040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the the extensions tab on the activity bar &amp; install </a:t>
            </a:r>
            <a:r>
              <a:rPr lang="en"/>
              <a:t>the</a:t>
            </a:r>
            <a:r>
              <a:rPr lang="en"/>
              <a:t> following 3 </a:t>
            </a:r>
            <a:r>
              <a:rPr lang="en"/>
              <a:t>extensions  (for now)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720000" y="1407617"/>
            <a:ext cx="7704000" cy="3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Make sure the extensions are by Microsoft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975" y="1891975"/>
            <a:ext cx="31012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25" y="1891975"/>
            <a:ext cx="23526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6850" y="1891975"/>
            <a:ext cx="22616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new file</a:t>
            </a:r>
            <a:endParaRPr/>
          </a:p>
        </p:txBody>
      </p:sp>
      <p:pic>
        <p:nvPicPr>
          <p:cNvPr id="274" name="Google Shape;274;p30" title="createnewfi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725" y="1181154"/>
            <a:ext cx="5396551" cy="337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720000" y="1104914"/>
            <a:ext cx="7704000" cy="3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Fork the Repository on GitHub: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GitHub link shared, which will open the repository in web browser.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the "Fork" button at the top right corner of the repository page.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create a personal copy of the repository under your GitHub account.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Clone the Forked Repository to VSCode: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VSCode: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the Command Palette: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Ctrl + Shift + 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 + Shift + 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Mac) to open the Command Palette.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Clone the Repository: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Git: Clone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select it.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Paste the URL of your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forked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repository from your GitHub account and choose a local folder where you want to save the repository.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the Repository: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the repository is cloned, VSCode will prompt to open the repository. Click "Open" to open the project in VSCode.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720000" y="1128800"/>
            <a:ext cx="7704000" cy="31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and Work on the Materials: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now browse through the folders and files in the repository from the VSCode sidebar.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Open Files and Edit: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can open any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.py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.ipynb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files and start working on the exercises, making changes in your local copy.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the Code: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run Python scripts, you can right-click the file and choose “Run Python File in Terminal” or use the run button at the top right corner.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Jupyter notebooks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.ipynb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files), you can run the cells directly in VSCode if the Jupyter extension is installed.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 Commit Changes Locally: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Changes: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make changes to the files as you work through the exercises.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and Commit Changes: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Source Control tab, you can stage your changes (click on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icon next to each file) and commit with a message (e.g., “Completed exercise 1”).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720000" y="1104914"/>
            <a:ext cx="7704000" cy="3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Push Changes to Their Forked Repository: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to GitHub: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committing changes, you can push the changes to your forked repository on GitHub by clicking the "Sync Changes" button in the Source Control tab.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allows you to save your progress online without affecting the original repository.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